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305" r:id="rId2"/>
    <p:sldId id="307" r:id="rId3"/>
    <p:sldId id="309" r:id="rId4"/>
    <p:sldId id="306" r:id="rId5"/>
    <p:sldId id="310" r:id="rId6"/>
    <p:sldId id="297" r:id="rId7"/>
    <p:sldId id="30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E2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955CA-F8E7-4F6D-9ECE-3083290069B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6D5EE-1131-4A7F-B223-99D9C106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8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4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0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7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06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1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4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5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0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3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1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4997A8-99CF-4EC6-9BCC-53B0B835AB8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AFDD9F-1F7F-481E-A35F-99DC76A6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CA1A2A-16E9-45B5-BC19-D1A15190D6B1}"/>
              </a:ext>
            </a:extLst>
          </p:cNvPr>
          <p:cNvSpPr txBox="1"/>
          <p:nvPr/>
        </p:nvSpPr>
        <p:spPr>
          <a:xfrm>
            <a:off x="1543985" y="402183"/>
            <a:ext cx="99519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Le pancréas est un organe qui n’intervient ni dans le stockage ni dans la libération du glucose. Il est pourtant indispensable à la régulation de la glycémie.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CECE8-50A5-4952-9FD2-232978F6AB35}"/>
              </a:ext>
            </a:extLst>
          </p:cNvPr>
          <p:cNvSpPr/>
          <p:nvPr/>
        </p:nvSpPr>
        <p:spPr>
          <a:xfrm>
            <a:off x="1394084" y="-26347"/>
            <a:ext cx="269823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Pancréas et glycémie</a:t>
            </a:r>
            <a:endParaRPr lang="en-US" sz="2000" b="1" u="sng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40347-CB3A-4B29-A172-836908FE4463}"/>
              </a:ext>
            </a:extLst>
          </p:cNvPr>
          <p:cNvSpPr txBox="1"/>
          <p:nvPr/>
        </p:nvSpPr>
        <p:spPr>
          <a:xfrm>
            <a:off x="1424675" y="1165287"/>
            <a:ext cx="41785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1. Sur un lot de chiens, on réalise une ablation du pancréas et on mesure leur glycémie en fonction du temps après un repas riche en glucose.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312FFC-6A0D-4D1A-A7DD-6CBF00D5C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75" y="2543944"/>
            <a:ext cx="4178509" cy="24677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2511AA-A832-4A1A-B25A-876FBD016A0E}"/>
              </a:ext>
            </a:extLst>
          </p:cNvPr>
          <p:cNvSpPr txBox="1"/>
          <p:nvPr/>
        </p:nvSpPr>
        <p:spPr>
          <a:xfrm>
            <a:off x="1394084" y="5066867"/>
            <a:ext cx="44081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>
                <a:solidFill>
                  <a:schemeClr val="accent6">
                    <a:lumMod val="50000"/>
                  </a:schemeClr>
                </a:solidFill>
              </a:rPr>
              <a:t>A partir de l’interprétation des résultats des expériences des ci-dessous, préciser le rôle et les modalités d’action du pancréas dans la régulation de la glycémie. </a:t>
            </a:r>
            <a:endParaRPr lang="en-US" sz="2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D62118-A87A-463C-A005-129E95452517}"/>
              </a:ext>
            </a:extLst>
          </p:cNvPr>
          <p:cNvSpPr txBox="1"/>
          <p:nvPr/>
        </p:nvSpPr>
        <p:spPr>
          <a:xfrm>
            <a:off x="6384562" y="1117438"/>
            <a:ext cx="46494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2. Dans une autre expérience, après avoir réalisé une ablation totale du pancréas, on greffe un fragment pancréatique au niveau du cou de l’animal.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C5182E0-748B-4E1D-816B-28575C31C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979" y="2322945"/>
            <a:ext cx="4445196" cy="17875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184C173-E2B7-4AA5-9204-23C566BC0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980" y="4035336"/>
            <a:ext cx="4445196" cy="2766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0FA64-CC01-AD08-2CFC-DB2432692131}"/>
              </a:ext>
            </a:extLst>
          </p:cNvPr>
          <p:cNvSpPr txBox="1"/>
          <p:nvPr/>
        </p:nvSpPr>
        <p:spPr>
          <a:xfrm>
            <a:off x="4092315" y="4654296"/>
            <a:ext cx="151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Document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99625-C463-53E7-C9C7-C869B6809011}"/>
              </a:ext>
            </a:extLst>
          </p:cNvPr>
          <p:cNvSpPr txBox="1"/>
          <p:nvPr/>
        </p:nvSpPr>
        <p:spPr>
          <a:xfrm>
            <a:off x="9523142" y="4035336"/>
            <a:ext cx="151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Document 2</a:t>
            </a:r>
          </a:p>
        </p:txBody>
      </p:sp>
    </p:spTree>
    <p:extLst>
      <p:ext uri="{BB962C8B-B14F-4D97-AF65-F5344CB8AC3E}">
        <p14:creationId xmlns:p14="http://schemas.microsoft.com/office/powerpoint/2010/main" val="335530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6D966-8C38-4F6A-A903-5E25F78DBE61}"/>
              </a:ext>
            </a:extLst>
          </p:cNvPr>
          <p:cNvSpPr txBox="1"/>
          <p:nvPr/>
        </p:nvSpPr>
        <p:spPr>
          <a:xfrm>
            <a:off x="1547734" y="295019"/>
            <a:ext cx="609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srgbClr val="FFC000"/>
                </a:solidFill>
              </a:rPr>
              <a:t>Anatomie du pancréas – glande mixte: </a:t>
            </a:r>
            <a:endParaRPr lang="en-US" sz="2400" b="1" u="sng" dirty="0">
              <a:solidFill>
                <a:srgbClr val="FFC000"/>
              </a:solidFill>
            </a:endParaRPr>
          </a:p>
        </p:txBody>
      </p:sp>
      <p:pic>
        <p:nvPicPr>
          <p:cNvPr id="1030" name="Picture 6" descr="QU'EST-CE QUE LE PANCRÉAS? - Capitousmedia est une entreprise qui a pour  mission de faire évoluer les bénéfices de votre entreprise (grosse, moyenne  ou petite, formelle ou informelle) en faisant un bon">
            <a:extLst>
              <a:ext uri="{FF2B5EF4-FFF2-40B4-BE49-F238E27FC236}">
                <a16:creationId xmlns:a16="http://schemas.microsoft.com/office/drawing/2014/main" id="{EF5E6A19-BE47-4F46-9B1C-D5E388B6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65" y="893633"/>
            <a:ext cx="10171252" cy="47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3F734D-41CB-A970-73BD-F8F418A9B7A4}"/>
              </a:ext>
            </a:extLst>
          </p:cNvPr>
          <p:cNvSpPr txBox="1"/>
          <p:nvPr/>
        </p:nvSpPr>
        <p:spPr>
          <a:xfrm>
            <a:off x="1652665" y="807395"/>
            <a:ext cx="151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Document 3</a:t>
            </a:r>
          </a:p>
        </p:txBody>
      </p:sp>
    </p:spTree>
    <p:extLst>
      <p:ext uri="{BB962C8B-B14F-4D97-AF65-F5344CB8AC3E}">
        <p14:creationId xmlns:p14="http://schemas.microsoft.com/office/powerpoint/2010/main" val="299981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6E9AF-11E8-4BF3-8F57-8CB70EF94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734" y="761619"/>
            <a:ext cx="8510666" cy="38127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CBFD43-01E5-4CBC-8295-F0DFFCEAFE55}"/>
              </a:ext>
            </a:extLst>
          </p:cNvPr>
          <p:cNvSpPr txBox="1"/>
          <p:nvPr/>
        </p:nvSpPr>
        <p:spPr>
          <a:xfrm>
            <a:off x="1547734" y="295019"/>
            <a:ext cx="609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srgbClr val="FFC000"/>
                </a:solidFill>
              </a:rPr>
              <a:t>Histologie du pancréas – glande mixte: </a:t>
            </a:r>
            <a:endParaRPr lang="en-US" sz="2400" b="1" u="sng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56E9C-B662-4F7D-9712-5B30D5701DD2}"/>
              </a:ext>
            </a:extLst>
          </p:cNvPr>
          <p:cNvSpPr txBox="1"/>
          <p:nvPr/>
        </p:nvSpPr>
        <p:spPr>
          <a:xfrm>
            <a:off x="1547734" y="4623989"/>
            <a:ext cx="105530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C00000"/>
                </a:solidFill>
              </a:rPr>
              <a:t>Les cellules acineuses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secrètent le suc pancréatique dans la lumière des acini. Celle-ci est reliée à des canaux collecteurs, qui convergent vers le canal pancréatique débouchant dans l’intestin grêle (</a:t>
            </a:r>
            <a:r>
              <a:rPr lang="fr-FR" sz="2000" b="1" u="sng" dirty="0">
                <a:solidFill>
                  <a:srgbClr val="C00000"/>
                </a:solidFill>
              </a:rPr>
              <a:t>rôle exocrine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C00000"/>
                </a:solidFill>
              </a:rPr>
              <a:t>Les cellules des ilots de Langerhans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sont entourées de nombreux vaisseaux sanguins et secrètent les hormones pancréatiques directement dans la circulation sanguine (</a:t>
            </a:r>
            <a:r>
              <a:rPr lang="fr-FR" sz="2000" b="1" u="sng" dirty="0">
                <a:solidFill>
                  <a:srgbClr val="C00000"/>
                </a:solidFill>
              </a:rPr>
              <a:t>rôle endocrine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). 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D0848-5AAE-C7A2-86F6-0F60E3EC6282}"/>
              </a:ext>
            </a:extLst>
          </p:cNvPr>
          <p:cNvSpPr txBox="1"/>
          <p:nvPr/>
        </p:nvSpPr>
        <p:spPr>
          <a:xfrm>
            <a:off x="8636883" y="711957"/>
            <a:ext cx="151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Document 4</a:t>
            </a:r>
          </a:p>
        </p:txBody>
      </p:sp>
    </p:spTree>
    <p:extLst>
      <p:ext uri="{BB962C8B-B14F-4D97-AF65-F5344CB8AC3E}">
        <p14:creationId xmlns:p14="http://schemas.microsoft.com/office/powerpoint/2010/main" val="418833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179DBD-6079-4486-B8C9-DE9596C7611A}"/>
              </a:ext>
            </a:extLst>
          </p:cNvPr>
          <p:cNvSpPr txBox="1"/>
          <p:nvPr/>
        </p:nvSpPr>
        <p:spPr>
          <a:xfrm>
            <a:off x="1547734" y="295019"/>
            <a:ext cx="609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srgbClr val="FFC000"/>
                </a:solidFill>
              </a:rPr>
              <a:t>Les hormones pancréatiques et leurs rôles: </a:t>
            </a:r>
            <a:endParaRPr lang="en-US" sz="2400" b="1" u="sng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66D8E-82A3-42C3-8A23-2F864E5E866A}"/>
              </a:ext>
            </a:extLst>
          </p:cNvPr>
          <p:cNvSpPr txBox="1"/>
          <p:nvPr/>
        </p:nvSpPr>
        <p:spPr>
          <a:xfrm>
            <a:off x="1542890" y="756684"/>
            <a:ext cx="972533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200" b="1" dirty="0">
                <a:solidFill>
                  <a:schemeClr val="accent6">
                    <a:lumMod val="50000"/>
                  </a:schemeClr>
                </a:solidFill>
              </a:rPr>
              <a:t>Le pancréas endocrine sécrète deux hormones : l’insuline et le glucagon. L’expérience suivante permet la localisation immunochimique des cellules productrices de ces 2 hormones. </a:t>
            </a:r>
            <a:r>
              <a:rPr lang="fr-FR" sz="22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Des anticorps fluorescents « anti-insuline » et « anti-glucagon » sont injectés dans l’organisme et se fixent au niveau du pancréas sur les cellules des îlots de Langerhans.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</a:rPr>
              <a:t>anticorps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 anti-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</a:rPr>
              <a:t>insuline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 avec pigment vert et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</a:rPr>
              <a:t>anticorps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 anti-glucagon avec pigment rouge).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EEB8C5-1FD6-493F-BC40-54DE8FE93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68" y="2977115"/>
            <a:ext cx="7118055" cy="22243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EA45E8-7682-4173-8147-E64FF2D9D5B4}"/>
              </a:ext>
            </a:extLst>
          </p:cNvPr>
          <p:cNvSpPr txBox="1"/>
          <p:nvPr/>
        </p:nvSpPr>
        <p:spPr>
          <a:xfrm>
            <a:off x="1682668" y="5298281"/>
            <a:ext cx="97253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200" b="1" u="sng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Conclusion</a:t>
            </a:r>
            <a:r>
              <a:rPr lang="fr-FR" sz="22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Les </a:t>
            </a:r>
            <a:r>
              <a:rPr lang="fr-FR" sz="22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cellules alpha α </a:t>
            </a:r>
            <a:r>
              <a:rPr lang="fr-FR" sz="22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à la périphérie de l’îlot sécrètent le </a:t>
            </a:r>
            <a:r>
              <a:rPr lang="fr-FR" sz="22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glucagon</a:t>
            </a:r>
            <a:r>
              <a:rPr lang="fr-FR" sz="22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FFC000"/>
              </a:solidFill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Les </a:t>
            </a:r>
            <a:r>
              <a:rPr lang="fr-FR" sz="2200" b="1" dirty="0">
                <a:solidFill>
                  <a:srgbClr val="5C8E26"/>
                </a:solidFill>
                <a:effectLst/>
                <a:ea typeface="Times New Roman" panose="02020603050405020304" pitchFamily="18" charset="0"/>
              </a:rPr>
              <a:t>cellules bêta β </a:t>
            </a:r>
            <a:r>
              <a:rPr lang="fr-FR" sz="22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au centre de l’îlot  sécrètent l’</a:t>
            </a:r>
            <a:r>
              <a:rPr lang="fr-FR" sz="2200" b="1" dirty="0">
                <a:solidFill>
                  <a:srgbClr val="5C8E26"/>
                </a:solidFill>
                <a:effectLst/>
                <a:ea typeface="Times New Roman" panose="02020603050405020304" pitchFamily="18" charset="0"/>
              </a:rPr>
              <a:t>insuline</a:t>
            </a:r>
            <a:r>
              <a:rPr lang="fr-FR" sz="22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972BA-AAF4-1FD8-A877-56DFFDC1F329}"/>
              </a:ext>
            </a:extLst>
          </p:cNvPr>
          <p:cNvSpPr txBox="1"/>
          <p:nvPr/>
        </p:nvSpPr>
        <p:spPr>
          <a:xfrm>
            <a:off x="5555355" y="2972675"/>
            <a:ext cx="151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Document 5</a:t>
            </a:r>
          </a:p>
        </p:txBody>
      </p:sp>
    </p:spTree>
    <p:extLst>
      <p:ext uri="{BB962C8B-B14F-4D97-AF65-F5344CB8AC3E}">
        <p14:creationId xmlns:p14="http://schemas.microsoft.com/office/powerpoint/2010/main" val="84087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E8C252-6131-4772-978E-B1BB5B56B574}"/>
              </a:ext>
            </a:extLst>
          </p:cNvPr>
          <p:cNvSpPr txBox="1"/>
          <p:nvPr/>
        </p:nvSpPr>
        <p:spPr>
          <a:xfrm>
            <a:off x="1652666" y="291431"/>
            <a:ext cx="9335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srgbClr val="FFC000"/>
                </a:solidFill>
              </a:rPr>
              <a:t>Le déclenchement de la sécrétion des hormones pancréatiques</a:t>
            </a:r>
            <a:endParaRPr lang="en-US" sz="2400" b="1" u="sng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EC962-696A-4CC2-B474-C1E5BB82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919" y="753095"/>
            <a:ext cx="4952638" cy="4058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123881-BF58-48B3-B65E-FC433F45E634}"/>
              </a:ext>
            </a:extLst>
          </p:cNvPr>
          <p:cNvSpPr txBox="1"/>
          <p:nvPr/>
        </p:nvSpPr>
        <p:spPr>
          <a:xfrm>
            <a:off x="1652666" y="4997334"/>
            <a:ext cx="44977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fr-FR" sz="2000" b="1" dirty="0">
                <a:solidFill>
                  <a:srgbClr val="002060"/>
                </a:solidFill>
              </a:rPr>
              <a:t>Donner un titre au graphe ci-contre.</a:t>
            </a:r>
          </a:p>
          <a:p>
            <a:pPr marL="342900" indent="-342900" algn="just">
              <a:buAutoNum type="arabicPeriod"/>
            </a:pPr>
            <a:r>
              <a:rPr lang="fr-FR" sz="2000" b="1" dirty="0">
                <a:solidFill>
                  <a:srgbClr val="002060"/>
                </a:solidFill>
              </a:rPr>
              <a:t>Indiquer le facteur qui déclenche la sécrétion de chacune des hormones pancréatiques.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F4EDD-8046-FE89-7870-A3DF58FA11B4}"/>
              </a:ext>
            </a:extLst>
          </p:cNvPr>
          <p:cNvSpPr txBox="1"/>
          <p:nvPr/>
        </p:nvSpPr>
        <p:spPr>
          <a:xfrm>
            <a:off x="3510803" y="753922"/>
            <a:ext cx="151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Document 6</a:t>
            </a:r>
          </a:p>
        </p:txBody>
      </p:sp>
    </p:spTree>
    <p:extLst>
      <p:ext uri="{BB962C8B-B14F-4D97-AF65-F5344CB8AC3E}">
        <p14:creationId xmlns:p14="http://schemas.microsoft.com/office/powerpoint/2010/main" val="301924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8B33F1-E408-4B7E-8398-E58D9B07E45B}"/>
              </a:ext>
            </a:extLst>
          </p:cNvPr>
          <p:cNvSpPr/>
          <p:nvPr/>
        </p:nvSpPr>
        <p:spPr>
          <a:xfrm>
            <a:off x="213360" y="244420"/>
            <a:ext cx="10442917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Rôle de l’insuline - Système hypoglycémiant</a:t>
            </a:r>
            <a:endParaRPr lang="en-US" sz="2400" b="1" u="sng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CC0A1-1643-4AFF-B67B-20A33ECE9DEA}"/>
              </a:ext>
            </a:extLst>
          </p:cNvPr>
          <p:cNvSpPr txBox="1"/>
          <p:nvPr/>
        </p:nvSpPr>
        <p:spPr>
          <a:xfrm>
            <a:off x="1562725" y="980418"/>
            <a:ext cx="9093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002060"/>
                </a:solidFill>
              </a:rPr>
              <a:t>Mesure de différents paramètres (insulinémie, glycémie, production de glucose hépatique, et utilisation du glucose dans les muscles) avant et après injection d’insuline. </a:t>
            </a:r>
            <a:endParaRPr lang="en-US" b="1" u="sng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B0C29-C614-4D3A-BCED-4417D49AC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25" y="1709581"/>
            <a:ext cx="9093552" cy="3967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29EEC9-5DDC-4F0A-8EC4-1EC3B4BA36BA}"/>
              </a:ext>
            </a:extLst>
          </p:cNvPr>
          <p:cNvSpPr txBox="1"/>
          <p:nvPr/>
        </p:nvSpPr>
        <p:spPr>
          <a:xfrm>
            <a:off x="1742607" y="5793261"/>
            <a:ext cx="9093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Interpréter les résultats ci-dessus et en tirer les conclusions adéquates </a:t>
            </a:r>
            <a:r>
              <a:rPr lang="fr-F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quant à l’effet de l’insuline sur les cellules de ses organes cibles. </a:t>
            </a:r>
            <a:endParaRPr lang="en-US" sz="20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C3AFE-1ED7-318E-2456-6CAD9DC10C84}"/>
              </a:ext>
            </a:extLst>
          </p:cNvPr>
          <p:cNvSpPr txBox="1"/>
          <p:nvPr/>
        </p:nvSpPr>
        <p:spPr>
          <a:xfrm>
            <a:off x="4951851" y="1775599"/>
            <a:ext cx="151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Document 7</a:t>
            </a:r>
          </a:p>
        </p:txBody>
      </p:sp>
    </p:spTree>
    <p:extLst>
      <p:ext uri="{BB962C8B-B14F-4D97-AF65-F5344CB8AC3E}">
        <p14:creationId xmlns:p14="http://schemas.microsoft.com/office/powerpoint/2010/main" val="50823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CACA25-362F-4952-9ECC-5C5E15E7128F}"/>
              </a:ext>
            </a:extLst>
          </p:cNvPr>
          <p:cNvSpPr/>
          <p:nvPr/>
        </p:nvSpPr>
        <p:spPr>
          <a:xfrm>
            <a:off x="213360" y="132135"/>
            <a:ext cx="10442917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Rôle du glucagon - Système hyperglycémiant</a:t>
            </a:r>
            <a:endParaRPr lang="en-US" sz="2400" b="1" u="sng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4FF6A-7FAB-4B14-9042-EBDB4C3B8CAB}"/>
              </a:ext>
            </a:extLst>
          </p:cNvPr>
          <p:cNvSpPr txBox="1"/>
          <p:nvPr/>
        </p:nvSpPr>
        <p:spPr>
          <a:xfrm>
            <a:off x="1466460" y="4934793"/>
            <a:ext cx="7821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Interpréter les résultats ci-dessus et en tirer les conclusions adéquates 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quant à l’effet du glucagon sur les cellules de ses organes cibles.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AEDF7-81E0-41DE-A85F-0098F8230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60" y="1415789"/>
            <a:ext cx="9648825" cy="3067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95E67B-9050-4583-9FB8-B0804F24C850}"/>
              </a:ext>
            </a:extLst>
          </p:cNvPr>
          <p:cNvSpPr txBox="1"/>
          <p:nvPr/>
        </p:nvSpPr>
        <p:spPr>
          <a:xfrm>
            <a:off x="1466460" y="940476"/>
            <a:ext cx="9881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fr-FR" sz="1800" b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lycémie et taux de glycogène hépatique lorsqu’on perfuse un animal avec du glucagon.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933B2-33BD-2D1C-03F2-1F80A6A1FFF9}"/>
              </a:ext>
            </a:extLst>
          </p:cNvPr>
          <p:cNvSpPr txBox="1"/>
          <p:nvPr/>
        </p:nvSpPr>
        <p:spPr>
          <a:xfrm>
            <a:off x="9770739" y="1415789"/>
            <a:ext cx="151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Document 8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10863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615</TotalTime>
  <Words>437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Corbel</vt:lpstr>
      <vt:lpstr>Times New Roman</vt:lpstr>
      <vt:lpstr>Wingdings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Raymona Ghazal</dc:creator>
  <cp:lastModifiedBy>Admin</cp:lastModifiedBy>
  <cp:revision>302</cp:revision>
  <dcterms:created xsi:type="dcterms:W3CDTF">2022-03-29T04:59:01Z</dcterms:created>
  <dcterms:modified xsi:type="dcterms:W3CDTF">2025-03-12T14:24:02Z</dcterms:modified>
</cp:coreProperties>
</file>